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9.jpeg" ContentType="image/jpeg"/>
  <Override PartName="/ppt/media/image1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5.jpeg" ContentType="image/jpeg"/>
  <Override PartName="/ppt/media/image8.jpeg" ContentType="image/jpeg"/>
  <Override PartName="/ppt/media/image6.png" ContentType="image/png"/>
  <Override PartName="/ppt/media/image7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9.png" ContentType="image/pn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a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Feu clic per editar el format del text del títol</a:t>
            </a:r>
            <a:endParaRPr b="0" lang="ca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Feu clic per editar el format del text de l'esquema</a:t>
            </a:r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Segon nivell d'esquema</a:t>
            </a:r>
            <a:endParaRPr b="0" lang="ca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nivell d'esquema</a:t>
            </a:r>
            <a:endParaRPr b="0" lang="ca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 nivell d'esquema</a:t>
            </a:r>
            <a:endParaRPr b="0" lang="ca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Cinquè nivell d'esquema</a:t>
            </a:r>
            <a:endParaRPr b="0" lang="ca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Sisè nivell d'esquema</a:t>
            </a:r>
            <a:endParaRPr b="0" lang="ca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Setè nivell d'esquema</a:t>
            </a:r>
            <a:endParaRPr b="0" lang="ca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648000" y="611640"/>
            <a:ext cx="9070560" cy="161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ca-ES" sz="4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Entendre l’evolució amb matemàtiques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468360" y="5760000"/>
            <a:ext cx="9070560" cy="179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  <a:spcAft>
                <a:spcPts val="1417"/>
              </a:spcAft>
            </a:pPr>
            <a:r>
              <a:rPr b="0" lang="ca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Marta Casanellas Rius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r>
              <a:rPr b="0" lang="ca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Universitat Politècnica de Catalunya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3 Imagen" descr=""/>
          <p:cNvPicPr/>
          <p:nvPr/>
        </p:nvPicPr>
        <p:blipFill>
          <a:blip r:embed="rId1"/>
          <a:stretch/>
        </p:blipFill>
        <p:spPr>
          <a:xfrm>
            <a:off x="8820000" y="6480000"/>
            <a:ext cx="633600" cy="633600"/>
          </a:xfrm>
          <a:prstGeom prst="rect">
            <a:avLst/>
          </a:prstGeom>
          <a:ln>
            <a:noFill/>
          </a:ln>
        </p:spPr>
      </p:pic>
      <p:pic>
        <p:nvPicPr>
          <p:cNvPr id="41" name="4 Imagen" descr=""/>
          <p:cNvPicPr/>
          <p:nvPr/>
        </p:nvPicPr>
        <p:blipFill>
          <a:blip r:embed="rId2"/>
          <a:stretch/>
        </p:blipFill>
        <p:spPr>
          <a:xfrm>
            <a:off x="2736720" y="3065760"/>
            <a:ext cx="4675320" cy="1427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504720" y="534960"/>
            <a:ext cx="9069840" cy="64872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03640" y="1403640"/>
            <a:ext cx="9000000" cy="264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Alternativa: ajuntar en una cirera les 2 espècies que minimitzen la distància però maximitzen la distància mitja a les altres espècies.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Cal que minimitzar la quantitat següent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Q(s1,s2):=d(s1,s2)-mitja(d(s1, altres))- mitja(d(s2,altres))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575640" y="0"/>
            <a:ext cx="9069840" cy="126108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575640" y="3708000"/>
            <a:ext cx="8784000" cy="17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a-ES" sz="28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TEOREMA “COM COLLIR CIRERES”: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 les distàncies </a:t>
            </a:r>
            <a:r>
              <a:rPr b="0" i="1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 provenen d’un arbre T, aleshores les espècies que minimitzen Q formen una cirera de T.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575640" y="5436000"/>
            <a:ext cx="8712000" cy="19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Algoritme NJ: 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Ajuntar 2 espècies que minimitzen Q en una cirera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Definir distàncies des d’aquest cluster a les altres espècies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Repetir el procés (ara amb una espècie menys).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>
                <p:childTnLst>
                  <p:par>
                    <p:cTn id="109" fill="freeze">
                      <p:stCondLst>
                        <p:cond delay="indefinite"/>
                      </p:stCondLst>
                      <p:childTnLst>
                        <p:par>
                          <p:cTn id="110" fill="freeze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freeze">
                      <p:stCondLst>
                        <p:cond delay="indefinite"/>
                      </p:stCondLst>
                      <p:childTnLst>
                        <p:par>
                          <p:cTn id="114" fill="freeze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freeze">
                      <p:stCondLst>
                        <p:cond delay="indefinite"/>
                      </p:stCondLst>
                      <p:childTnLst>
                        <p:par>
                          <p:cTn id="118" fill="freeze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freeze">
                      <p:stCondLst>
                        <p:cond delay="indefinite"/>
                      </p:stCondLst>
                      <p:childTnLst>
                        <p:par>
                          <p:cTn id="122" fill="freeze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freeze">
                      <p:stCondLst>
                        <p:cond delay="indefinite"/>
                      </p:stCondLst>
                      <p:childTnLst>
                        <p:par>
                          <p:cTn id="126" fill="freeze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freeze">
                      <p:stCondLst>
                        <p:cond delay="indefinite"/>
                      </p:stCondLst>
                      <p:childTnLst>
                        <p:par>
                          <p:cTn id="130" fill="freeze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5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freeze">
                      <p:stCondLst>
                        <p:cond delay="indefinite"/>
                      </p:stCondLst>
                      <p:childTnLst>
                        <p:par>
                          <p:cTn id="134" fill="freeze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5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freeze">
                      <p:stCondLst>
                        <p:cond delay="indefinite"/>
                      </p:stCondLst>
                      <p:childTnLst>
                        <p:par>
                          <p:cTn id="138" fill="freeze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27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0" y="558720"/>
            <a:ext cx="5596920" cy="3652200"/>
          </a:xfrm>
          <a:prstGeom prst="rect">
            <a:avLst/>
          </a:prstGeom>
          <a:ln w="9360">
            <a:noFill/>
          </a:ln>
        </p:spPr>
      </p:pic>
      <p:pic>
        <p:nvPicPr>
          <p:cNvPr id="92" name="Picture 4" descr=""/>
          <p:cNvPicPr/>
          <p:nvPr/>
        </p:nvPicPr>
        <p:blipFill>
          <a:blip r:embed="rId2"/>
          <a:stretch/>
        </p:blipFill>
        <p:spPr>
          <a:xfrm>
            <a:off x="5724360" y="899640"/>
            <a:ext cx="4354920" cy="2878560"/>
          </a:xfrm>
          <a:prstGeom prst="rect">
            <a:avLst/>
          </a:prstGeom>
          <a:ln w="9360"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1584000" y="4500000"/>
            <a:ext cx="784764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Q(s1,s2)=0.7-(1.1+1.6)/2-(1.1+0.6)/2= -1.5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Q(s1,s3)=1.1-(0.7+1.6)/2-(0.6+0.7)= -0.7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Q(s1,s4)=1.6-(0.7+1.1)/2-(1.1+0.7)/2= -0.2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Q(s2,s3)=0.6-(0.7+1.1)/2-(1.1+0.7)/2= -1.2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Q(s2,s4)=1.1-(0.7+0.6)/2-(1.6+0.7)/2= -0.7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Q(s3,s4)=0.7-(1.1+0.6)/2-(1.6+1.1)/2= -1.5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3888000" y="144000"/>
            <a:ext cx="2160000" cy="43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NJ: Exemple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1" dur="indefinite" restart="never" nodeType="tmRoot">
          <p:childTnLst>
            <p:seq>
              <p:cTn id="142" nodeType="mainSeq">
                <p:childTnLst>
                  <p:par>
                    <p:cTn id="143" fill="freeze">
                      <p:stCondLst>
                        <p:cond delay="indefinite"/>
                      </p:stCondLst>
                      <p:childTnLst>
                        <p:par>
                          <p:cTn id="144" fill="freeze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freeze">
                      <p:stCondLst>
                        <p:cond delay="indefinite"/>
                      </p:stCondLst>
                      <p:childTnLst>
                        <p:par>
                          <p:cTn id="148" fill="freeze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freeze">
                      <p:stCondLst>
                        <p:cond delay="indefinite"/>
                      </p:stCondLst>
                      <p:childTnLst>
                        <p:par>
                          <p:cTn id="152" fill="freeze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freeze">
                      <p:stCondLst>
                        <p:cond delay="indefinite"/>
                      </p:stCondLst>
                      <p:childTnLst>
                        <p:par>
                          <p:cTn id="156" fill="freeze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freeze">
                      <p:stCondLst>
                        <p:cond delay="indefinite"/>
                      </p:stCondLst>
                      <p:childTnLst>
                        <p:par>
                          <p:cTn id="160" fill="freeze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03640" y="1403640"/>
            <a:ext cx="9000000" cy="264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Alternativa: ajuntar en una cirera les 2 espècies que minimitzen la distància però maximitzen la distància mitja a les altres espècies.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Cal que minimitzar la quantitat següent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Q(s1,s2):=d(s1,s2)-mitja(d(s1, altres))- mitja(d(s2,altres))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575640" y="0"/>
            <a:ext cx="9069840" cy="1261080"/>
          </a:xfrm>
          <a:prstGeom prst="rect">
            <a:avLst/>
          </a:prstGeom>
          <a:ln w="9360"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575640" y="3708000"/>
            <a:ext cx="8784000" cy="17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a-ES" sz="28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TEOREMA “COM COLLIR CIRERES”: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 les distàncies </a:t>
            </a:r>
            <a:r>
              <a:rPr b="0" i="1" lang="ca-E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 provenen d’un arbre T</a:t>
            </a:r>
            <a:r>
              <a:rPr b="0" i="1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aleshores les espècies que minimitzen Q formen una cirera de T.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575640" y="5436000"/>
            <a:ext cx="8712000" cy="19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Algoritme NJ: 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Ajuntar 2 espècies que minimitzen Q en una cirera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Definir distàncies des d’aquest cluster a les altres espècies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Repetir el procés (ara amb una espècie menys).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3" dur="indefinite" restart="never" nodeType="tmRoot">
          <p:childTnLst>
            <p:seq>
              <p:cTn id="164" nodeType="mainSeq">
                <p:childTnLst>
                  <p:par>
                    <p:cTn id="165" fill="freeze">
                      <p:stCondLst>
                        <p:cond delay="indefinite"/>
                      </p:stCondLst>
                      <p:childTnLst>
                        <p:par>
                          <p:cTn id="166" fill="freeze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freeze">
                      <p:stCondLst>
                        <p:cond delay="indefinite"/>
                      </p:stCondLst>
                      <p:childTnLst>
                        <p:par>
                          <p:cTn id="170" fill="freeze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freeze">
                      <p:stCondLst>
                        <p:cond delay="indefinite"/>
                      </p:stCondLst>
                      <p:childTnLst>
                        <p:par>
                          <p:cTn id="174" fill="freeze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a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matemàtiques poden:</a:t>
            </a:r>
            <a:endParaRPr b="0" lang="ca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caracteritzar quines distàncies vénen d’arbres</a:t>
            </a:r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determinar les limitacions de mètodes de reconstrucció</a:t>
            </a:r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entendre els models evolutius i estudiar les seves limitacions</a:t>
            </a:r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aprofitar tot això per proposar nous mètodes de reconstrucció</a:t>
            </a:r>
            <a:endParaRPr b="0" lang="ca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7" dur="indefinite" restart="never" nodeType="tmRoot">
          <p:childTnLst>
            <p:seq>
              <p:cTn id="178" nodeType="mainSeq">
                <p:childTnLst>
                  <p:par>
                    <p:cTn id="179" fill="freeze">
                      <p:stCondLst>
                        <p:cond delay="indefinite"/>
                      </p:stCondLst>
                      <p:childTnLst>
                        <p:par>
                          <p:cTn id="180" fill="freeze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freeze">
                      <p:stCondLst>
                        <p:cond delay="indefinite"/>
                      </p:stCondLst>
                      <p:childTnLst>
                        <p:par>
                          <p:cTn id="184" fill="freeze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7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freeze">
                      <p:stCondLst>
                        <p:cond delay="indefinite"/>
                      </p:stCondLst>
                      <p:childTnLst>
                        <p:par>
                          <p:cTn id="188" fill="freeze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02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freeze">
                      <p:stCondLst>
                        <p:cond delay="indefinite"/>
                      </p:stCondLst>
                      <p:childTnLst>
                        <p:par>
                          <p:cTn id="192" fill="freeze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65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32720" y="2091960"/>
            <a:ext cx="3239280" cy="179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Gràcies per la vostra atenció!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3888000" y="5897160"/>
            <a:ext cx="6047280" cy="173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>
              <a:lnSpc>
                <a:spcPct val="100000"/>
              </a:lnSpc>
            </a:pPr>
            <a:r>
              <a:rPr b="0" lang="ca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“</a:t>
            </a:r>
            <a:r>
              <a:rPr b="0" lang="ca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Mathematics Is Biology's Next Microscope, Only Better;  Biology Is Mathematics' Next Physics, Only Better”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>
              <a:lnSpc>
                <a:spcPct val="100000"/>
              </a:lnSpc>
            </a:pPr>
            <a:r>
              <a:rPr b="0" lang="ca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Joel E. Cohen (1944,-), Plos One 2004.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3960000" y="792000"/>
            <a:ext cx="4931280" cy="4320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95" dur="indefinite" restart="never" nodeType="tmRoot">
          <p:childTnLst>
            <p:seq>
              <p:cTn id="1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504000" y="346320"/>
            <a:ext cx="9070560" cy="11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ca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Darwin (1809-1882)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5940000" y="1814040"/>
            <a:ext cx="3634560" cy="489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3 Imagen" descr=""/>
          <p:cNvPicPr/>
          <p:nvPr/>
        </p:nvPicPr>
        <p:blipFill>
          <a:blip r:embed="rId1"/>
          <a:stretch/>
        </p:blipFill>
        <p:spPr>
          <a:xfrm>
            <a:off x="180000" y="1440000"/>
            <a:ext cx="4498920" cy="5758560"/>
          </a:xfrm>
          <a:prstGeom prst="rect">
            <a:avLst/>
          </a:prstGeom>
          <a:ln>
            <a:noFill/>
          </a:ln>
        </p:spPr>
      </p:pic>
      <p:pic>
        <p:nvPicPr>
          <p:cNvPr id="45" name="1 Imagen" descr=""/>
          <p:cNvPicPr/>
          <p:nvPr/>
        </p:nvPicPr>
        <p:blipFill>
          <a:blip r:embed="rId2"/>
          <a:stretch/>
        </p:blipFill>
        <p:spPr>
          <a:xfrm>
            <a:off x="5963040" y="1549080"/>
            <a:ext cx="3324960" cy="5650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68360" y="180000"/>
            <a:ext cx="9070560" cy="71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ca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Árbol filogenético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2 Imagen" descr=""/>
          <p:cNvPicPr/>
          <p:nvPr/>
        </p:nvPicPr>
        <p:blipFill>
          <a:blip r:embed="rId1"/>
          <a:stretch/>
        </p:blipFill>
        <p:spPr>
          <a:xfrm>
            <a:off x="2487960" y="7920"/>
            <a:ext cx="5123880" cy="7558560"/>
          </a:xfrm>
          <a:prstGeom prst="rect">
            <a:avLst/>
          </a:prstGeom>
          <a:ln>
            <a:noFill/>
          </a:ln>
        </p:spPr>
      </p:pic>
      <p:sp>
        <p:nvSpPr>
          <p:cNvPr id="48" name="CustomShape 2"/>
          <p:cNvSpPr/>
          <p:nvPr/>
        </p:nvSpPr>
        <p:spPr>
          <a:xfrm>
            <a:off x="8840160" y="7200000"/>
            <a:ext cx="1038240" cy="2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a-E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www.pinterest.com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431640" y="1792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ca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Usos de la filogenètica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575640" y="1619640"/>
            <a:ext cx="9000360" cy="21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Història evolutiva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Genòmica: per determinar els gens propis d’una espècie cal comparar-los amb altres espècies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Detecció de l’origen d’alguns virus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ca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Biomedicina: traçabilitat de cèl·lules cancerígenes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" name="Picture 2" descr=""/>
          <p:cNvPicPr/>
          <p:nvPr/>
        </p:nvPicPr>
        <p:blipFill>
          <a:blip r:embed="rId1"/>
          <a:stretch/>
        </p:blipFill>
        <p:spPr>
          <a:xfrm>
            <a:off x="3168000" y="3606840"/>
            <a:ext cx="3904200" cy="39517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>
                <p:childTnLst>
                  <p:par>
                    <p:cTn id="9" fill="freeze">
                      <p:stCondLst>
                        <p:cond delay="indefinite"/>
                      </p:stCondLst>
                      <p:childTnLst>
                        <p:par>
                          <p:cTn id="10" fill="freeze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freeze">
                      <p:stCondLst>
                        <p:cond delay="indefinite"/>
                      </p:stCondLst>
                      <p:childTnLst>
                        <p:par>
                          <p:cTn id="14" fill="freeze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freeze">
                      <p:stCondLst>
                        <p:cond delay="indefinite"/>
                      </p:stCondLst>
                      <p:childTnLst>
                        <p:par>
                          <p:cTn id="18" fill="freeze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freeze">
                      <p:stCondLst>
                        <p:cond delay="indefinite"/>
                      </p:stCondLst>
                      <p:childTnLst>
                        <p:par>
                          <p:cTn id="22" fill="freeze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freeze">
                      <p:stCondLst>
                        <p:cond delay="indefinite"/>
                      </p:stCondLst>
                      <p:childTnLst>
                        <p:par>
                          <p:cTn id="26" fill="freeze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freeze">
                      <p:stCondLst>
                        <p:cond delay="indefinite"/>
                      </p:stCondLst>
                      <p:childTnLst>
                        <p:par>
                          <p:cTn id="30" fill="freeze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13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freeze">
                      <p:stCondLst>
                        <p:cond delay="indefinite"/>
                      </p:stCondLst>
                      <p:childTnLst>
                        <p:par>
                          <p:cTn id="34" fill="freeze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50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1 Marcador de posición de imagen" descr=""/>
          <p:cNvPicPr/>
          <p:nvPr/>
        </p:nvPicPr>
        <p:blipFill>
          <a:blip r:embed="rId1"/>
          <a:stretch/>
        </p:blipFill>
        <p:spPr>
          <a:xfrm>
            <a:off x="1440000" y="1080000"/>
            <a:ext cx="1438920" cy="1438920"/>
          </a:xfrm>
          <a:prstGeom prst="rect">
            <a:avLst/>
          </a:prstGeom>
          <a:ln>
            <a:noFill/>
          </a:ln>
        </p:spPr>
      </p:pic>
      <p:pic>
        <p:nvPicPr>
          <p:cNvPr id="53" name="2 Imagen" descr=""/>
          <p:cNvPicPr/>
          <p:nvPr/>
        </p:nvPicPr>
        <p:blipFill>
          <a:blip r:embed="rId2"/>
          <a:srcRect l="0" t="0" r="24980" b="25118"/>
          <a:stretch/>
        </p:blipFill>
        <p:spPr>
          <a:xfrm>
            <a:off x="630000" y="3240000"/>
            <a:ext cx="2968920" cy="1645920"/>
          </a:xfrm>
          <a:prstGeom prst="rect">
            <a:avLst/>
          </a:prstGeom>
          <a:ln>
            <a:noFill/>
          </a:ln>
        </p:spPr>
      </p:pic>
      <p:pic>
        <p:nvPicPr>
          <p:cNvPr id="54" name="3 Imagen" descr=""/>
          <p:cNvPicPr/>
          <p:nvPr/>
        </p:nvPicPr>
        <p:blipFill>
          <a:blip r:embed="rId3"/>
          <a:stretch/>
        </p:blipFill>
        <p:spPr>
          <a:xfrm>
            <a:off x="1440000" y="5580000"/>
            <a:ext cx="1348560" cy="898920"/>
          </a:xfrm>
          <a:prstGeom prst="rect">
            <a:avLst/>
          </a:prstGeom>
          <a:ln>
            <a:noFill/>
          </a:ln>
        </p:spPr>
      </p:pic>
      <p:sp>
        <p:nvSpPr>
          <p:cNvPr id="55" name="CustomShape 1"/>
          <p:cNvSpPr/>
          <p:nvPr/>
        </p:nvSpPr>
        <p:spPr>
          <a:xfrm>
            <a:off x="4174920" y="1512000"/>
            <a:ext cx="793080" cy="502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GATA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CATA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TATA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Line 2"/>
          <p:cNvSpPr/>
          <p:nvPr/>
        </p:nvSpPr>
        <p:spPr>
          <a:xfrm>
            <a:off x="2340000" y="2700000"/>
            <a:ext cx="360" cy="720000"/>
          </a:xfrm>
          <a:prstGeom prst="line">
            <a:avLst/>
          </a:prstGeom>
          <a:ln w="36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Line 3"/>
          <p:cNvSpPr/>
          <p:nvPr/>
        </p:nvSpPr>
        <p:spPr>
          <a:xfrm>
            <a:off x="2340000" y="4680000"/>
            <a:ext cx="360" cy="720000"/>
          </a:xfrm>
          <a:prstGeom prst="line">
            <a:avLst/>
          </a:prstGeom>
          <a:ln w="36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Line 4"/>
          <p:cNvSpPr/>
          <p:nvPr/>
        </p:nvSpPr>
        <p:spPr>
          <a:xfrm>
            <a:off x="4500000" y="2520000"/>
            <a:ext cx="360" cy="720000"/>
          </a:xfrm>
          <a:prstGeom prst="line">
            <a:avLst/>
          </a:prstGeom>
          <a:ln w="36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Line 5"/>
          <p:cNvSpPr/>
          <p:nvPr/>
        </p:nvSpPr>
        <p:spPr>
          <a:xfrm>
            <a:off x="4500000" y="4860000"/>
            <a:ext cx="360" cy="720000"/>
          </a:xfrm>
          <a:prstGeom prst="line">
            <a:avLst/>
          </a:prstGeom>
          <a:ln w="360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6"/>
          <p:cNvSpPr/>
          <p:nvPr/>
        </p:nvSpPr>
        <p:spPr>
          <a:xfrm>
            <a:off x="1872000" y="323280"/>
            <a:ext cx="64796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ca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Mutacions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2340000" y="900000"/>
            <a:ext cx="2338920" cy="57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GATA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TACA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CATA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TAGA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3 Imagen" descr=""/>
          <p:cNvPicPr/>
          <p:nvPr/>
        </p:nvPicPr>
        <p:blipFill>
          <a:blip r:embed="rId1"/>
          <a:stretch/>
        </p:blipFill>
        <p:spPr>
          <a:xfrm>
            <a:off x="487800" y="2591640"/>
            <a:ext cx="1618920" cy="1258920"/>
          </a:xfrm>
          <a:prstGeom prst="rect">
            <a:avLst/>
          </a:prstGeom>
          <a:ln>
            <a:noFill/>
          </a:ln>
        </p:spPr>
      </p:pic>
      <p:pic>
        <p:nvPicPr>
          <p:cNvPr id="63" name="4 Imagen" descr=""/>
          <p:cNvPicPr/>
          <p:nvPr/>
        </p:nvPicPr>
        <p:blipFill>
          <a:blip r:embed="rId2"/>
          <a:stretch/>
        </p:blipFill>
        <p:spPr>
          <a:xfrm>
            <a:off x="431640" y="5748120"/>
            <a:ext cx="1675080" cy="1522440"/>
          </a:xfrm>
          <a:prstGeom prst="rect">
            <a:avLst/>
          </a:prstGeom>
          <a:ln>
            <a:noFill/>
          </a:ln>
        </p:spPr>
      </p:pic>
      <p:pic>
        <p:nvPicPr>
          <p:cNvPr id="64" name="5 Imagen" descr=""/>
          <p:cNvPicPr/>
          <p:nvPr/>
        </p:nvPicPr>
        <p:blipFill>
          <a:blip r:embed="rId3"/>
          <a:stretch/>
        </p:blipFill>
        <p:spPr>
          <a:xfrm>
            <a:off x="909000" y="4128120"/>
            <a:ext cx="1017720" cy="1522440"/>
          </a:xfrm>
          <a:prstGeom prst="rect">
            <a:avLst/>
          </a:prstGeom>
          <a:ln>
            <a:noFill/>
          </a:ln>
        </p:spPr>
      </p:pic>
      <p:pic>
        <p:nvPicPr>
          <p:cNvPr id="65" name="6 Imagen" descr=""/>
          <p:cNvPicPr/>
          <p:nvPr/>
        </p:nvPicPr>
        <p:blipFill>
          <a:blip r:embed="rId4"/>
          <a:stretch/>
        </p:blipFill>
        <p:spPr>
          <a:xfrm>
            <a:off x="847800" y="611640"/>
            <a:ext cx="1077480" cy="1827360"/>
          </a:xfrm>
          <a:prstGeom prst="rect">
            <a:avLst/>
          </a:prstGeom>
          <a:ln>
            <a:noFill/>
          </a:ln>
        </p:spPr>
      </p:pic>
      <p:sp>
        <p:nvSpPr>
          <p:cNvPr id="66" name="CustomShape 2"/>
          <p:cNvSpPr/>
          <p:nvPr/>
        </p:nvSpPr>
        <p:spPr>
          <a:xfrm>
            <a:off x="7920000" y="4860000"/>
            <a:ext cx="898560" cy="1258560"/>
          </a:xfrm>
          <a:custGeom>
            <a:avLst/>
            <a:gdLst/>
            <a:ahLst/>
            <a:rect l="l" t="t" r="r" b="b"/>
            <a:pathLst>
              <a:path w="2500" h="3500">
                <a:moveTo>
                  <a:pt x="0" y="3500"/>
                </a:moveTo>
                <a:lnTo>
                  <a:pt x="2500" y="0"/>
                </a:lnTo>
              </a:path>
            </a:pathLst>
          </a:cu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3"/>
          <p:cNvSpPr/>
          <p:nvPr/>
        </p:nvSpPr>
        <p:spPr>
          <a:xfrm>
            <a:off x="7020000" y="4860000"/>
            <a:ext cx="898560" cy="1258560"/>
          </a:xfrm>
          <a:custGeom>
            <a:avLst/>
            <a:gdLst/>
            <a:ahLst/>
            <a:rect l="l" t="t" r="r" b="b"/>
            <a:pathLst>
              <a:path w="2500" h="3500">
                <a:moveTo>
                  <a:pt x="2500" y="3500"/>
                </a:moveTo>
                <a:lnTo>
                  <a:pt x="0" y="0"/>
                </a:lnTo>
              </a:path>
            </a:pathLst>
          </a:cu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4"/>
          <p:cNvSpPr/>
          <p:nvPr/>
        </p:nvSpPr>
        <p:spPr>
          <a:xfrm>
            <a:off x="8820000" y="3600000"/>
            <a:ext cx="898560" cy="1258560"/>
          </a:xfrm>
          <a:custGeom>
            <a:avLst/>
            <a:gdLst/>
            <a:ahLst/>
            <a:rect l="l" t="t" r="r" b="b"/>
            <a:pathLst>
              <a:path w="2500" h="3500">
                <a:moveTo>
                  <a:pt x="0" y="3500"/>
                </a:moveTo>
                <a:lnTo>
                  <a:pt x="2500" y="0"/>
                </a:lnTo>
              </a:path>
            </a:pathLst>
          </a:cu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5"/>
          <p:cNvSpPr/>
          <p:nvPr/>
        </p:nvSpPr>
        <p:spPr>
          <a:xfrm>
            <a:off x="7020000" y="3780000"/>
            <a:ext cx="358560" cy="1078560"/>
          </a:xfrm>
          <a:custGeom>
            <a:avLst/>
            <a:gdLst/>
            <a:ahLst/>
            <a:rect l="l" t="t" r="r" b="b"/>
            <a:pathLst>
              <a:path w="1000" h="3000">
                <a:moveTo>
                  <a:pt x="0" y="3000"/>
                </a:moveTo>
                <a:lnTo>
                  <a:pt x="1000" y="0"/>
                </a:lnTo>
              </a:path>
            </a:pathLst>
          </a:cu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6"/>
          <p:cNvSpPr/>
          <p:nvPr/>
        </p:nvSpPr>
        <p:spPr>
          <a:xfrm>
            <a:off x="8460000" y="3600000"/>
            <a:ext cx="538560" cy="898560"/>
          </a:xfrm>
          <a:custGeom>
            <a:avLst/>
            <a:gdLst/>
            <a:ahLst/>
            <a:rect l="l" t="t" r="r" b="b"/>
            <a:pathLst>
              <a:path w="1500" h="2500">
                <a:moveTo>
                  <a:pt x="1500" y="2500"/>
                </a:moveTo>
                <a:lnTo>
                  <a:pt x="0" y="0"/>
                </a:lnTo>
              </a:path>
            </a:pathLst>
          </a:cu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7"/>
          <p:cNvSpPr/>
          <p:nvPr/>
        </p:nvSpPr>
        <p:spPr>
          <a:xfrm>
            <a:off x="6120000" y="3960000"/>
            <a:ext cx="898560" cy="898560"/>
          </a:xfrm>
          <a:custGeom>
            <a:avLst/>
            <a:gdLst/>
            <a:ahLst/>
            <a:rect l="l" t="t" r="r" b="b"/>
            <a:pathLst>
              <a:path w="2500" h="2500">
                <a:moveTo>
                  <a:pt x="2500" y="2500"/>
                </a:moveTo>
                <a:lnTo>
                  <a:pt x="0" y="0"/>
                </a:lnTo>
              </a:path>
            </a:pathLst>
          </a:cu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72" name="13 Imagen" descr=""/>
          <p:cNvPicPr/>
          <p:nvPr/>
        </p:nvPicPr>
        <p:blipFill>
          <a:blip r:embed="rId5"/>
          <a:stretch/>
        </p:blipFill>
        <p:spPr>
          <a:xfrm>
            <a:off x="9000000" y="2340000"/>
            <a:ext cx="1078920" cy="1078920"/>
          </a:xfrm>
          <a:prstGeom prst="rect">
            <a:avLst/>
          </a:prstGeom>
          <a:ln>
            <a:noFill/>
          </a:ln>
        </p:spPr>
      </p:pic>
      <p:pic>
        <p:nvPicPr>
          <p:cNvPr id="73" name="14 Imagen" descr=""/>
          <p:cNvPicPr/>
          <p:nvPr/>
        </p:nvPicPr>
        <p:blipFill>
          <a:blip r:embed="rId6"/>
          <a:stretch/>
        </p:blipFill>
        <p:spPr>
          <a:xfrm>
            <a:off x="7920000" y="2340000"/>
            <a:ext cx="1078920" cy="1078920"/>
          </a:xfrm>
          <a:prstGeom prst="rect">
            <a:avLst/>
          </a:prstGeom>
          <a:ln>
            <a:noFill/>
          </a:ln>
        </p:spPr>
      </p:pic>
      <p:pic>
        <p:nvPicPr>
          <p:cNvPr id="74" name="15 Imagen" descr=""/>
          <p:cNvPicPr/>
          <p:nvPr/>
        </p:nvPicPr>
        <p:blipFill>
          <a:blip r:embed="rId7"/>
          <a:stretch/>
        </p:blipFill>
        <p:spPr>
          <a:xfrm>
            <a:off x="6840000" y="2340000"/>
            <a:ext cx="898920" cy="1258920"/>
          </a:xfrm>
          <a:prstGeom prst="rect">
            <a:avLst/>
          </a:prstGeom>
          <a:ln>
            <a:noFill/>
          </a:ln>
        </p:spPr>
      </p:pic>
      <p:pic>
        <p:nvPicPr>
          <p:cNvPr id="75" name="16 Imagen" descr=""/>
          <p:cNvPicPr/>
          <p:nvPr/>
        </p:nvPicPr>
        <p:blipFill>
          <a:blip r:embed="rId8"/>
          <a:stretch/>
        </p:blipFill>
        <p:spPr>
          <a:xfrm>
            <a:off x="5581440" y="2160000"/>
            <a:ext cx="897480" cy="161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3" descr=""/>
          <p:cNvPicPr/>
          <p:nvPr/>
        </p:nvPicPr>
        <p:blipFill>
          <a:blip r:embed="rId1"/>
          <a:srcRect l="0" t="9693" r="0" b="0"/>
          <a:stretch/>
        </p:blipFill>
        <p:spPr>
          <a:xfrm>
            <a:off x="0" y="1008000"/>
            <a:ext cx="10079640" cy="6207840"/>
          </a:xfrm>
          <a:prstGeom prst="rect">
            <a:avLst/>
          </a:prstGeom>
          <a:ln w="9360">
            <a:noFill/>
          </a:ln>
        </p:spPr>
      </p:pic>
      <p:sp>
        <p:nvSpPr>
          <p:cNvPr id="77" name="TextShape 1"/>
          <p:cNvSpPr txBox="1"/>
          <p:nvPr/>
        </p:nvSpPr>
        <p:spPr>
          <a:xfrm>
            <a:off x="864000" y="288000"/>
            <a:ext cx="8568000" cy="64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Objectiu: reconstrucció filogenètica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4000" y="301320"/>
            <a:ext cx="9070560" cy="95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ca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Distància de Hamming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68360" y="1409040"/>
            <a:ext cx="9070560" cy="16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Distància de Hamming = fracció de caràcters en què difereixen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2736000" y="5004000"/>
            <a:ext cx="5975640" cy="30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d(goril·la,ximpanzé) =5/20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d(goril·la,humà) =5/20,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d(humà,ximpanzé) =2/20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4 Imagen" descr=""/>
          <p:cNvPicPr/>
          <p:nvPr/>
        </p:nvPicPr>
        <p:blipFill>
          <a:blip r:embed="rId1"/>
          <a:srcRect l="0" t="0" r="12170" b="0"/>
          <a:stretch/>
        </p:blipFill>
        <p:spPr>
          <a:xfrm>
            <a:off x="2736000" y="2483640"/>
            <a:ext cx="4498920" cy="2324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" descr=""/>
          <p:cNvPicPr/>
          <p:nvPr/>
        </p:nvPicPr>
        <p:blipFill>
          <a:blip r:embed="rId1"/>
          <a:stretch/>
        </p:blipFill>
        <p:spPr>
          <a:xfrm>
            <a:off x="6120360" y="2699640"/>
            <a:ext cx="2897640" cy="935640"/>
          </a:xfrm>
          <a:prstGeom prst="rect">
            <a:avLst/>
          </a:prstGeom>
          <a:ln w="9360"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1152000" y="2051640"/>
            <a:ext cx="7991640" cy="47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Ajuntar en una </a:t>
            </a:r>
            <a:r>
              <a:rPr b="0" i="1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cirera </a:t>
            </a: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2 espècies que estiguin a menor distància 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Crear un «cluster» C amb aquestes 2 espècies i en lloc d’elles considerem C.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Nova distància de les espècies restants al cluster C: mitjana de les distàncies a les espècies del cluster.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Repetim el procés (ara amb una espècie menys).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3744000" y="899640"/>
            <a:ext cx="3455280" cy="118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a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Mètode: UPGMA</a:t>
            </a:r>
            <a:endParaRPr b="0" lang="ca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Picture 2" descr=""/>
          <p:cNvPicPr/>
          <p:nvPr/>
        </p:nvPicPr>
        <p:blipFill>
          <a:blip r:embed="rId2"/>
          <a:stretch/>
        </p:blipFill>
        <p:spPr>
          <a:xfrm>
            <a:off x="6408360" y="2555640"/>
            <a:ext cx="1294200" cy="8499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nodeType="mainSeq">
                <p:childTnLst>
                  <p:par>
                    <p:cTn id="79" fill="freeze">
                      <p:stCondLst>
                        <p:cond delay="indefinite"/>
                      </p:stCondLst>
                      <p:childTnLst>
                        <p:par>
                          <p:cTn id="80" fill="freeze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freeze">
                      <p:stCondLst>
                        <p:cond delay="indefinite"/>
                      </p:stCondLst>
                      <p:childTnLst>
                        <p:par>
                          <p:cTn id="84" fill="freeze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1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freeze">
                      <p:stCondLst>
                        <p:cond delay="indefinite"/>
                      </p:stCondLst>
                      <p:childTnLst>
                        <p:par>
                          <p:cTn id="90" fill="freeze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freeze">
                      <p:stCondLst>
                        <p:cond delay="indefinite"/>
                      </p:stCondLst>
                      <p:childTnLst>
                        <p:par>
                          <p:cTn id="94" fill="freeze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freeze">
                      <p:stCondLst>
                        <p:cond delay="indefinite"/>
                      </p:stCondLst>
                      <p:childTnLst>
                        <p:par>
                          <p:cTn id="98" fill="freeze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49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freeze">
                      <p:stCondLst>
                        <p:cond delay="indefinite"/>
                      </p:stCondLst>
                      <p:childTnLst>
                        <p:par>
                          <p:cTn id="102" fill="freeze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58" end="3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2037</TotalTime>
  <Application>LibreOffice/5.3.1.2$Windows_x86 LibreOffice_project/e80a0e0fd1875e1696614d24c32df0f95f03deb2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2014-01-10T16:19:53Z</dcterms:created>
  <dc:creator>Marta Casanellas</dc:creator>
  <dc:description/>
  <dc:language>ca-ES</dc:language>
  <cp:lastModifiedBy/>
  <dcterms:modified xsi:type="dcterms:W3CDTF">2018-09-27T18:29:02Z</dcterms:modified>
  <cp:revision>119</cp:revision>
  <dc:subject/>
  <dc:title>Les matemàtiques de l’evolució de les espècies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Personalizado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41</vt:i4>
  </property>
</Properties>
</file>